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9" r:id="rId5"/>
    <p:sldId id="278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CD90"/>
    <a:srgbClr val="57B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95" d="100"/>
          <a:sy n="95" d="100"/>
        </p:scale>
        <p:origin x="16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021ECB-E5E0-4559-8547-6932920D41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F2C2B-73AD-432B-B1BA-5B137A9119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7279A-3E34-4139-96E8-B748F2CAADEF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522B6-75F6-4142-8CF8-E07CFD9423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33A631-D0FF-49E5-BEA5-A81351C110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6DC40A-A0FF-4BB0-B2CF-A3A4D00A30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843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B447-CB0C-4DAF-89A8-27D8B9E7E434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6E128-7848-41C8-9D17-DA3B35E5052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101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6E128-7848-41C8-9D17-DA3B35E5052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689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6E128-7848-41C8-9D17-DA3B35E5052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30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FF771E-C08F-409D-95E9-1024C4084B56}"/>
              </a:ext>
            </a:extLst>
          </p:cNvPr>
          <p:cNvSpPr/>
          <p:nvPr userDrawn="1"/>
        </p:nvSpPr>
        <p:spPr>
          <a:xfrm>
            <a:off x="0" y="-32004"/>
            <a:ext cx="12192000" cy="692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C2FF076-3E45-4FBB-AB10-CB6A07F6B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32004"/>
            <a:ext cx="12192000" cy="69128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63483F35-9564-4CAF-9610-9557CD25DED4}"/>
              </a:ext>
            </a:extLst>
          </p:cNvPr>
          <p:cNvSpPr/>
          <p:nvPr userDrawn="1"/>
        </p:nvSpPr>
        <p:spPr>
          <a:xfrm>
            <a:off x="0" y="-32004"/>
            <a:ext cx="2564804" cy="6922008"/>
          </a:xfrm>
          <a:custGeom>
            <a:avLst/>
            <a:gdLst>
              <a:gd name="connsiteX0" fmla="*/ 0 w 2640648"/>
              <a:gd name="connsiteY0" fmla="*/ 0 h 6859749"/>
              <a:gd name="connsiteX1" fmla="*/ 2640648 w 2640648"/>
              <a:gd name="connsiteY1" fmla="*/ 0 h 6859749"/>
              <a:gd name="connsiteX2" fmla="*/ 2640648 w 2640648"/>
              <a:gd name="connsiteY2" fmla="*/ 6859749 h 6859749"/>
              <a:gd name="connsiteX3" fmla="*/ 0 w 2640648"/>
              <a:gd name="connsiteY3" fmla="*/ 6859749 h 6859749"/>
              <a:gd name="connsiteX4" fmla="*/ 0 w 2640648"/>
              <a:gd name="connsiteY4" fmla="*/ 0 h 6859749"/>
              <a:gd name="connsiteX0" fmla="*/ 0 w 2640648"/>
              <a:gd name="connsiteY0" fmla="*/ 0 h 6859749"/>
              <a:gd name="connsiteX1" fmla="*/ 1999625 w 2640648"/>
              <a:gd name="connsiteY1" fmla="*/ 0 h 6859749"/>
              <a:gd name="connsiteX2" fmla="*/ 2640648 w 2640648"/>
              <a:gd name="connsiteY2" fmla="*/ 6859749 h 6859749"/>
              <a:gd name="connsiteX3" fmla="*/ 0 w 2640648"/>
              <a:gd name="connsiteY3" fmla="*/ 6859749 h 6859749"/>
              <a:gd name="connsiteX4" fmla="*/ 0 w 2640648"/>
              <a:gd name="connsiteY4" fmla="*/ 0 h 6859749"/>
              <a:gd name="connsiteX0" fmla="*/ 0 w 2046760"/>
              <a:gd name="connsiteY0" fmla="*/ 0 h 6859749"/>
              <a:gd name="connsiteX1" fmla="*/ 1999625 w 2046760"/>
              <a:gd name="connsiteY1" fmla="*/ 0 h 6859749"/>
              <a:gd name="connsiteX2" fmla="*/ 2046760 w 2046760"/>
              <a:gd name="connsiteY2" fmla="*/ 6859749 h 6859749"/>
              <a:gd name="connsiteX3" fmla="*/ 0 w 2046760"/>
              <a:gd name="connsiteY3" fmla="*/ 6859749 h 6859749"/>
              <a:gd name="connsiteX4" fmla="*/ 0 w 2046760"/>
              <a:gd name="connsiteY4" fmla="*/ 0 h 6859749"/>
              <a:gd name="connsiteX0" fmla="*/ 0 w 2567481"/>
              <a:gd name="connsiteY0" fmla="*/ 0 h 6859749"/>
              <a:gd name="connsiteX1" fmla="*/ 1999625 w 2567481"/>
              <a:gd name="connsiteY1" fmla="*/ 0 h 6859749"/>
              <a:gd name="connsiteX2" fmla="*/ 2046760 w 2567481"/>
              <a:gd name="connsiteY2" fmla="*/ 6859749 h 6859749"/>
              <a:gd name="connsiteX3" fmla="*/ 0 w 2567481"/>
              <a:gd name="connsiteY3" fmla="*/ 6859749 h 6859749"/>
              <a:gd name="connsiteX4" fmla="*/ 0 w 2567481"/>
              <a:gd name="connsiteY4" fmla="*/ 0 h 6859749"/>
              <a:gd name="connsiteX0" fmla="*/ 0 w 2606088"/>
              <a:gd name="connsiteY0" fmla="*/ 0 h 6859749"/>
              <a:gd name="connsiteX1" fmla="*/ 1999625 w 2606088"/>
              <a:gd name="connsiteY1" fmla="*/ 0 h 6859749"/>
              <a:gd name="connsiteX2" fmla="*/ 2046760 w 2606088"/>
              <a:gd name="connsiteY2" fmla="*/ 6859749 h 6859749"/>
              <a:gd name="connsiteX3" fmla="*/ 0 w 2606088"/>
              <a:gd name="connsiteY3" fmla="*/ 6859749 h 6859749"/>
              <a:gd name="connsiteX4" fmla="*/ 0 w 2606088"/>
              <a:gd name="connsiteY4" fmla="*/ 0 h 6859749"/>
              <a:gd name="connsiteX0" fmla="*/ 0 w 2600807"/>
              <a:gd name="connsiteY0" fmla="*/ 0 h 6859749"/>
              <a:gd name="connsiteX1" fmla="*/ 1980771 w 2600807"/>
              <a:gd name="connsiteY1" fmla="*/ 0 h 6859749"/>
              <a:gd name="connsiteX2" fmla="*/ 2046760 w 2600807"/>
              <a:gd name="connsiteY2" fmla="*/ 6859749 h 6859749"/>
              <a:gd name="connsiteX3" fmla="*/ 0 w 2600807"/>
              <a:gd name="connsiteY3" fmla="*/ 6859749 h 6859749"/>
              <a:gd name="connsiteX4" fmla="*/ 0 w 2600807"/>
              <a:gd name="connsiteY4" fmla="*/ 0 h 6859749"/>
              <a:gd name="connsiteX0" fmla="*/ 0 w 2592015"/>
              <a:gd name="connsiteY0" fmla="*/ 0 h 6859749"/>
              <a:gd name="connsiteX1" fmla="*/ 1980771 w 2592015"/>
              <a:gd name="connsiteY1" fmla="*/ 0 h 6859749"/>
              <a:gd name="connsiteX2" fmla="*/ 2046760 w 2592015"/>
              <a:gd name="connsiteY2" fmla="*/ 6859749 h 6859749"/>
              <a:gd name="connsiteX3" fmla="*/ 0 w 2592015"/>
              <a:gd name="connsiteY3" fmla="*/ 6859749 h 6859749"/>
              <a:gd name="connsiteX4" fmla="*/ 0 w 2592015"/>
              <a:gd name="connsiteY4" fmla="*/ 0 h 6859749"/>
              <a:gd name="connsiteX0" fmla="*/ 0 w 2592015"/>
              <a:gd name="connsiteY0" fmla="*/ 0 h 6859749"/>
              <a:gd name="connsiteX1" fmla="*/ 1980771 w 2592015"/>
              <a:gd name="connsiteY1" fmla="*/ 0 h 6859749"/>
              <a:gd name="connsiteX2" fmla="*/ 2046760 w 2592015"/>
              <a:gd name="connsiteY2" fmla="*/ 6859749 h 6859749"/>
              <a:gd name="connsiteX3" fmla="*/ 0 w 2592015"/>
              <a:gd name="connsiteY3" fmla="*/ 6859749 h 6859749"/>
              <a:gd name="connsiteX4" fmla="*/ 0 w 2592015"/>
              <a:gd name="connsiteY4" fmla="*/ 0 h 6859749"/>
              <a:gd name="connsiteX0" fmla="*/ 0 w 2564804"/>
              <a:gd name="connsiteY0" fmla="*/ 0 h 6859749"/>
              <a:gd name="connsiteX1" fmla="*/ 1980771 w 2564804"/>
              <a:gd name="connsiteY1" fmla="*/ 0 h 6859749"/>
              <a:gd name="connsiteX2" fmla="*/ 2046760 w 2564804"/>
              <a:gd name="connsiteY2" fmla="*/ 6859749 h 6859749"/>
              <a:gd name="connsiteX3" fmla="*/ 0 w 2564804"/>
              <a:gd name="connsiteY3" fmla="*/ 6859749 h 6859749"/>
              <a:gd name="connsiteX4" fmla="*/ 0 w 2564804"/>
              <a:gd name="connsiteY4" fmla="*/ 0 h 6859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4804" h="6859749">
                <a:moveTo>
                  <a:pt x="0" y="0"/>
                </a:moveTo>
                <a:lnTo>
                  <a:pt x="1980771" y="0"/>
                </a:lnTo>
                <a:cubicBezTo>
                  <a:pt x="2005910" y="174979"/>
                  <a:pt x="3237679" y="2838634"/>
                  <a:pt x="2046760" y="6859749"/>
                </a:cubicBezTo>
                <a:lnTo>
                  <a:pt x="0" y="68597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19C2D0-427E-4EC2-97CA-5894246E3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06594" y="3787548"/>
            <a:ext cx="7148512" cy="1382712"/>
          </a:xfrm>
        </p:spPr>
        <p:txBody>
          <a:bodyPr>
            <a:normAutofit/>
          </a:bodyPr>
          <a:lstStyle>
            <a:lvl1pPr marL="0" indent="0">
              <a:buNone/>
              <a:defRPr sz="41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5FE897E-283F-4CA2-A452-0F26A45C13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689" y="2349659"/>
            <a:ext cx="8292111" cy="1399667"/>
          </a:xfrm>
        </p:spPr>
        <p:txBody>
          <a:bodyPr anchor="b">
            <a:noAutofit/>
          </a:bodyPr>
          <a:lstStyle>
            <a:lvl1pPr>
              <a:defRPr sz="82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479B2-DA38-42C0-A896-9F8545DE5EA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42978-DC75-4938-8243-E29119EF32C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D92BE1-E2CB-42E9-8F81-535372A1B4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759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04A050-9749-4EC2-8D99-AE321E2D578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E321E31-326D-4ED9-889A-C59FF59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F9F33C1-7794-4F0A-B68F-B8F4EFC05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8970A08-AAD4-4503-96CE-6C45F555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515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44F7B3-98E3-40F2-899B-399B0D3281A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7D2B3F-018A-4130-B26A-25A2E37D84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1225"/>
            <a:ext cx="10515600" cy="2495550"/>
          </a:xfrm>
        </p:spPr>
        <p:txBody>
          <a:bodyPr>
            <a:noAutofit/>
          </a:bodyPr>
          <a:lstStyle>
            <a:lvl1pPr algn="ctr">
              <a:defRPr sz="82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59F85E-2BF1-49AB-948A-9AF1F748C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137F35-7EC2-46E5-84F1-ED2853CA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13ED4-C27F-404D-8C33-413B6338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263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EAAA90D-EC98-41FE-BED5-F2A0FE399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664219"/>
            <a:ext cx="12192000" cy="11231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316DFE2B-084C-4134-8A27-FD9E0ACA2DC5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549274" y="4358841"/>
            <a:ext cx="444024" cy="707122"/>
          </a:xfrm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18595927-69A3-44E2-8E8E-B097B8995974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549274" y="5183978"/>
            <a:ext cx="420805" cy="697710"/>
          </a:xfrm>
        </p:spPr>
        <p:txBody>
          <a:bodyPr>
            <a:normAutofit/>
          </a:bodyPr>
          <a:lstStyle>
            <a:lvl1pPr marL="0" indent="0">
              <a:buNone/>
              <a:defRPr sz="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Picture Placeholder 71">
            <a:extLst>
              <a:ext uri="{FF2B5EF4-FFF2-40B4-BE49-F238E27FC236}">
                <a16:creationId xmlns:a16="http://schemas.microsoft.com/office/drawing/2014/main" id="{34E24708-2E70-403A-8C0D-173D52979D2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49274" y="5991225"/>
            <a:ext cx="425520" cy="669925"/>
          </a:xfrm>
        </p:spPr>
        <p:txBody>
          <a:bodyPr>
            <a:normAutofit/>
          </a:bodyPr>
          <a:lstStyle>
            <a:lvl1pPr marL="0" indent="0">
              <a:buNone/>
              <a:defRPr sz="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790644FB-EBB4-4924-A139-5BEE882BFA6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49274" y="3718733"/>
            <a:ext cx="540000" cy="52209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63">
            <a:extLst>
              <a:ext uri="{FF2B5EF4-FFF2-40B4-BE49-F238E27FC236}">
                <a16:creationId xmlns:a16="http://schemas.microsoft.com/office/drawing/2014/main" id="{2C6657F7-A121-49E1-8F18-1256502F4B8D}"/>
              </a:ext>
            </a:extLst>
          </p:cNvPr>
          <p:cNvSpPr>
            <a:spLocks noGrp="1" noChangeAspect="1"/>
          </p:cNvSpPr>
          <p:nvPr>
            <p:ph type="pic" sz="quarter" idx="41"/>
          </p:nvPr>
        </p:nvSpPr>
        <p:spPr>
          <a:xfrm>
            <a:off x="549274" y="2936656"/>
            <a:ext cx="488553" cy="61047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34DDB24-5473-4E3A-87C2-2C13F43A98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233488" y="4587081"/>
            <a:ext cx="3078162" cy="360362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95901B5C-B37D-4C6C-BF5D-18BAD4CAB76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649663" y="2019300"/>
            <a:ext cx="6081712" cy="3508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38EC76EE-EB81-47B7-9744-21DFD6757890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175250" y="2966268"/>
            <a:ext cx="3457575" cy="60483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0E108696-B9B7-4AE1-8918-CC00E7C868D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728075" y="3084513"/>
            <a:ext cx="3128963" cy="3683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83A41563-E0A5-4C89-8D58-1EAF51C228D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233488" y="5382021"/>
            <a:ext cx="3052762" cy="365125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044B8DA3-B7BD-4CEC-B681-434C289EE7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16846" y="1736725"/>
            <a:ext cx="607683" cy="940389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C7BCD5F4-57B5-4DD7-8919-828C7DADB2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3488" y="3097213"/>
            <a:ext cx="3078162" cy="369887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6C49F0C-2E93-4964-BC01-9C6907CDE1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3488" y="6162675"/>
            <a:ext cx="3052762" cy="365125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AFC5A4FB-E027-4D87-88C8-67A1FFE82FB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90258" y="3816350"/>
            <a:ext cx="5691188" cy="369888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4B465A32-6CAE-4A19-AAE5-D881D94932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90258" y="4756150"/>
            <a:ext cx="4471988" cy="365125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B73B60A7-C585-48A1-9EE8-5A9161FE1A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0258" y="5805488"/>
            <a:ext cx="2870635" cy="365125"/>
          </a:xfrm>
        </p:spPr>
        <p:txBody>
          <a:bodyPr anchor="ctr">
            <a:no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572FF7B0-61BF-4A36-A650-9391F538F97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33488" y="3758803"/>
            <a:ext cx="3052762" cy="422275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549FE36E-D46D-4D10-B3EF-8CB0D5034326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175250" y="3788614"/>
            <a:ext cx="757238" cy="44767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EF4A4F86-62F7-4DFE-A835-39FFDCD2E30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175250" y="4453798"/>
            <a:ext cx="469392" cy="909264"/>
          </a:xfrm>
        </p:spPr>
        <p:txBody>
          <a:bodyPr>
            <a:normAutofit/>
          </a:bodyPr>
          <a:lstStyle>
            <a:lvl1pPr marL="0" indent="0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62EBABF4-996C-4F70-AD03-2A7809AC3E7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5175250" y="5580570"/>
            <a:ext cx="469392" cy="868229"/>
          </a:xfrm>
        </p:spPr>
        <p:txBody>
          <a:bodyPr>
            <a:normAutofit/>
          </a:bodyPr>
          <a:lstStyle>
            <a:lvl1pPr marL="0" indent="0">
              <a:buNone/>
              <a:defRPr sz="7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2AA789F-0BF8-4E70-899A-C6CEE3FF1D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274" y="136525"/>
            <a:ext cx="11232172" cy="139966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E5B3C0-D344-440F-8A21-D5E6DA477041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76C5D2E-1DE8-48AE-9B8C-8DAF5F08FB88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3BDFE80-F205-48F7-BE94-FA67D4267E2E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5103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393AE77-BBC0-4DB8-8283-1612D63661C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83324" y="1779588"/>
            <a:ext cx="5803899" cy="379412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DF387B53-4C1E-4EBB-B66F-5D815C17F3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5974" y="1806575"/>
            <a:ext cx="2266950" cy="368300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ACFB326B-C27B-40FF-8F7B-BB633B5465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5974" y="4030663"/>
            <a:ext cx="2266950" cy="35718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5DDF554F-D397-40BF-98A2-1CD8E3769E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07713" y="1806575"/>
            <a:ext cx="2988287" cy="331788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F2164528-2D61-44A0-864B-415FADC928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107713" y="4027488"/>
            <a:ext cx="2988287" cy="38258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E953B0F1-0EC0-4693-AFCE-441B0654C0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3325" y="3422650"/>
            <a:ext cx="5803900" cy="37465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18AE43D2-BDA6-40AB-B941-DC3FB7B566E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3324" y="5081588"/>
            <a:ext cx="5803901" cy="36353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6A5CE-D419-4B5F-9D21-AEFF0E9772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974" y="167005"/>
            <a:ext cx="11175026" cy="139966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F589-52F5-4662-AE2E-B64C5683F01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FB119-72A8-4BF8-94DB-60F7C833C15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1B0BD-CBF4-4496-B066-4A2C9EE35C8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790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667A1CD4-EB89-4F26-820B-BD6ECCC4CF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746" y="1836109"/>
            <a:ext cx="3557154" cy="6381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126">
            <a:extLst>
              <a:ext uri="{FF2B5EF4-FFF2-40B4-BE49-F238E27FC236}">
                <a16:creationId xmlns:a16="http://schemas.microsoft.com/office/drawing/2014/main" id="{E06BFBA4-664B-4AEC-8485-79D1DF6673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74837" y="4430713"/>
            <a:ext cx="3020693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804B322E-D1D7-4330-A5EA-165191CF53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55070" y="1853572"/>
            <a:ext cx="3065031" cy="654050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Text Placeholder 130">
            <a:extLst>
              <a:ext uri="{FF2B5EF4-FFF2-40B4-BE49-F238E27FC236}">
                <a16:creationId xmlns:a16="http://schemas.microsoft.com/office/drawing/2014/main" id="{0A1B5CA3-297C-4BE0-A642-D03AF8DC7F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48325" y="4455484"/>
            <a:ext cx="3020692" cy="3651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3" name="Text Placeholder 132">
            <a:extLst>
              <a:ext uri="{FF2B5EF4-FFF2-40B4-BE49-F238E27FC236}">
                <a16:creationId xmlns:a16="http://schemas.microsoft.com/office/drawing/2014/main" id="{E1ABB05D-FC3B-41FB-AD21-BA2D713AE1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492096" y="1859922"/>
            <a:ext cx="2499879" cy="3333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5" name="Text Placeholder 134">
            <a:extLst>
              <a:ext uri="{FF2B5EF4-FFF2-40B4-BE49-F238E27FC236}">
                <a16:creationId xmlns:a16="http://schemas.microsoft.com/office/drawing/2014/main" id="{59C0539A-1527-4F6E-BD30-B366AA4AF86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807575" y="4235838"/>
            <a:ext cx="2184400" cy="89217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6D36C-9DA4-4DBC-931C-B7432898FB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219075"/>
            <a:ext cx="10933176" cy="137198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7F18826-28C7-45F7-AB47-EE2C77A2D41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6001C9-38CB-4769-90F3-F3438C4A1A3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425D4F-BE94-4913-BB60-CDC45E694DB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7730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DE47DD52-CC37-47D9-92D2-77DC922FFA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09220" y="4182157"/>
            <a:ext cx="3122612" cy="642938"/>
          </a:xfrm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9519C631-A906-449F-B0D8-91B2CB94C1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1734" y="1857603"/>
            <a:ext cx="2679700" cy="369887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CF308EC1-84C0-4AB9-9485-0FA7E78FFC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44157" y="1857603"/>
            <a:ext cx="2679700" cy="395287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64FF3C53-7B55-4DAC-A4E2-35AF4A931D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49295" y="1857603"/>
            <a:ext cx="2497137" cy="64611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BE804177-8205-4F88-8B63-79A733730C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2845" y="4182157"/>
            <a:ext cx="2503487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72">
            <a:extLst>
              <a:ext uri="{FF2B5EF4-FFF2-40B4-BE49-F238E27FC236}">
                <a16:creationId xmlns:a16="http://schemas.microsoft.com/office/drawing/2014/main" id="{EF5AB05C-6C5F-4C94-94E5-1476D391EAE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1382" y="4182157"/>
            <a:ext cx="2743200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74">
            <a:extLst>
              <a:ext uri="{FF2B5EF4-FFF2-40B4-BE49-F238E27FC236}">
                <a16:creationId xmlns:a16="http://schemas.microsoft.com/office/drawing/2014/main" id="{5B580198-F921-47BD-A8B8-1AD9054BBD1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32182" y="2373089"/>
            <a:ext cx="3122613" cy="1634443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F1CE6A-4F2B-4CE0-863A-8E136D0CC3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5" y="179161"/>
            <a:ext cx="10826496" cy="141189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572283-1183-4441-955D-CF486C2EB346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837CC6-DAD6-4051-A89A-40A97680EA4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90D05B-5736-40BF-BD75-FAE61DDF765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02375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 Placeholder 307">
            <a:extLst>
              <a:ext uri="{FF2B5EF4-FFF2-40B4-BE49-F238E27FC236}">
                <a16:creationId xmlns:a16="http://schemas.microsoft.com/office/drawing/2014/main" id="{BCE8CDD0-2435-4ABB-838A-6551445A0F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4675" y="2251075"/>
            <a:ext cx="2268538" cy="365125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6" name="Text Placeholder 315">
            <a:extLst>
              <a:ext uri="{FF2B5EF4-FFF2-40B4-BE49-F238E27FC236}">
                <a16:creationId xmlns:a16="http://schemas.microsoft.com/office/drawing/2014/main" id="{B3430341-19F1-4394-B54E-41EBC2E9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17900" y="2046288"/>
            <a:ext cx="2266950" cy="646112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0" name="Text Placeholder 319">
            <a:extLst>
              <a:ext uri="{FF2B5EF4-FFF2-40B4-BE49-F238E27FC236}">
                <a16:creationId xmlns:a16="http://schemas.microsoft.com/office/drawing/2014/main" id="{99F3B2F1-AE92-48F2-8D64-F8777DE311F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26189" y="1768475"/>
            <a:ext cx="3113316" cy="42477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0" name="Text Placeholder 309">
            <a:extLst>
              <a:ext uri="{FF2B5EF4-FFF2-40B4-BE49-F238E27FC236}">
                <a16:creationId xmlns:a16="http://schemas.microsoft.com/office/drawing/2014/main" id="{57F473F3-9780-4049-B5FE-83919A44A2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099" y="3708400"/>
            <a:ext cx="2424113" cy="646113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2" name="Text Placeholder 311">
            <a:extLst>
              <a:ext uri="{FF2B5EF4-FFF2-40B4-BE49-F238E27FC236}">
                <a16:creationId xmlns:a16="http://schemas.microsoft.com/office/drawing/2014/main" id="{5DBBC841-865D-427F-884A-18EB83D082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59125" y="3708400"/>
            <a:ext cx="3449754" cy="646113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4" name="Text Placeholder 323">
            <a:extLst>
              <a:ext uri="{FF2B5EF4-FFF2-40B4-BE49-F238E27FC236}">
                <a16:creationId xmlns:a16="http://schemas.microsoft.com/office/drawing/2014/main" id="{6CCC657A-D0DB-4351-9916-323C53335A5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48800" y="1817688"/>
            <a:ext cx="2743200" cy="175418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A97CAB-B907-408B-BAE6-7E60EAA1C2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9099" y="6154966"/>
            <a:ext cx="6189780" cy="424771"/>
          </a:xfrm>
        </p:spPr>
        <p:txBody>
          <a:bodyPr>
            <a:normAutofit/>
          </a:bodyPr>
          <a:lstStyle>
            <a:lvl1pPr marL="0" indent="0" algn="ctr">
              <a:buNone/>
              <a:defRPr sz="14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DCE17A2-1228-4084-B8F2-21E54F25D49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60028" y="5901873"/>
            <a:ext cx="3113315" cy="917575"/>
          </a:xfrm>
        </p:spPr>
        <p:txBody>
          <a:bodyPr>
            <a:normAutofit/>
          </a:bodyPr>
          <a:lstStyle>
            <a:lvl1pPr marL="0" indent="0" algn="ctr">
              <a:buNone/>
              <a:defRPr sz="14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C0C6A-748C-4BAA-BE25-30757DDB0E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099" y="164211"/>
            <a:ext cx="10934701" cy="146252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3B3EF9-2E3D-4321-9379-0185BEFA52D4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B9B804-6FB4-4858-BE42-E1E374328B4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DD47D-60CA-4DF6-A468-083256A764D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262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ABA620C-C227-4018-A651-18B1946BBB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664527"/>
            <a:ext cx="12192000" cy="52627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1D68029-3934-4C5C-A241-2F25431012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5113" y="1834926"/>
            <a:ext cx="4184057" cy="369888"/>
          </a:xfrm>
          <a:ln>
            <a:noFill/>
          </a:ln>
        </p:spPr>
        <p:txBody>
          <a:bodyPr>
            <a:no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557A677-3147-4104-8080-FD6CC4440E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0688" y="1834926"/>
            <a:ext cx="4086225" cy="646112"/>
          </a:xfrm>
          <a:ln>
            <a:noFill/>
          </a:ln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85ED590-F7F6-4E8C-A1D6-12CC4B9FFE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8343" y="6243638"/>
            <a:ext cx="3882345" cy="598487"/>
          </a:xfrm>
          <a:ln>
            <a:noFill/>
          </a:ln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3F03A-8806-4538-9D7F-CB6E74BC92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219075"/>
            <a:ext cx="10933176" cy="137198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933980A-C040-4372-ADFC-0885D2C8C303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C12AFB-CA39-4800-98DD-B04863CD368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897E52-FD27-46D5-9686-4673859708A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652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17363-8886-4B68-BBB9-CE7E6CDC2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91440" tIns="45720" rIns="9144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C3B3138-7E6D-43B6-A44C-918E98D9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77F59F-6724-4659-8FF1-D6926827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914854-BBC9-429B-A35D-5523103E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2503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B45BDD-F7D3-4B1A-88BE-8D9EDCCE830B}"/>
              </a:ext>
            </a:extLst>
          </p:cNvPr>
          <p:cNvSpPr/>
          <p:nvPr userDrawn="1"/>
        </p:nvSpPr>
        <p:spPr>
          <a:xfrm>
            <a:off x="0" y="190"/>
            <a:ext cx="12192000" cy="1673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1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D616B-116A-4DA8-8747-324ECAFBE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996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CB574-1063-4B43-B63E-85512CC99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5D32C-0D2C-48EE-A6E0-6675C25A3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3C6BB-94B4-4057-A3BC-13D6F990109B}" type="datetimeFigureOut">
              <a:rPr lang="en-US" noProof="0" smtClean="0"/>
              <a:t>7/31/2025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C77C9-2CF6-404C-92B6-BCEB6C708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B5D02-ADE3-4D86-BED1-C12944488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6F2DD-221D-4991-BA23-B2C16AFFF24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2641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1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Learn to Draw Background">
            <a:extLst>
              <a:ext uri="{FF2B5EF4-FFF2-40B4-BE49-F238E27FC236}">
                <a16:creationId xmlns:a16="http://schemas.microsoft.com/office/drawing/2014/main" id="{7FD9C5C0-919A-48C6-B5A4-49A012EB3DC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32004"/>
            <a:ext cx="12192000" cy="6912864"/>
          </a:xfrm>
        </p:spPr>
      </p:pic>
      <p:sp>
        <p:nvSpPr>
          <p:cNvPr id="21" name="Title 20">
            <a:extLst>
              <a:ext uri="{FF2B5EF4-FFF2-40B4-BE49-F238E27FC236}">
                <a16:creationId xmlns:a16="http://schemas.microsoft.com/office/drawing/2014/main" id="{D4374B7E-EEDF-4C84-BE7C-BB501838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b="1" dirty="0"/>
              <a:t>Advanced Object-Oriented Programming (C#)</a:t>
            </a:r>
            <a:endParaRPr lang="en-US" sz="5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4BCF1A5-33BD-4AE2-8C11-6798C4221E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SOLID Principles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9769C5-BA06-483A-A98A-00EEAC679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4856" y="-884941"/>
            <a:ext cx="40005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6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LSP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373700" y="1784762"/>
            <a:ext cx="5722300" cy="50013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WaterPipe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StandardPipe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standard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HighPressurePipe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high pressure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BrokenPipe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Repair()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"Repairing broken pipe."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331900" y="2338781"/>
            <a:ext cx="5927833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WaterDistributionSystem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DistributeWater(WaterPipe pipe)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pipe.CarryWater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WaterDistributionSystem system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WaterDistributionSystem();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WaterPipe standardPipe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StandardPipe();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WaterPipe highPressurePipe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HighPressurePipe();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system.DistributeWater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(standardPipe);</a:t>
            </a: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 Output: Carrying water through standard pipe.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system.DistributeWater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(highPressurePipe);</a:t>
            </a: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 Output: Carrying water through high pressure pipe.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C81E28-C703-459B-9107-D65211BF6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3174" y="-112045"/>
            <a:ext cx="3608826" cy="272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50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3C69A3-B4E8-43B9-A9B3-962E64439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99667"/>
          </a:xfrm>
        </p:spPr>
        <p:txBody>
          <a:bodyPr/>
          <a:lstStyle/>
          <a:p>
            <a:r>
              <a:rPr lang="en-US" sz="5000" dirty="0"/>
              <a:t>Story Framework Recap</a:t>
            </a:r>
          </a:p>
        </p:txBody>
      </p:sp>
      <p:grpSp>
        <p:nvGrpSpPr>
          <p:cNvPr id="11" name="Group 10" descr="finger pointer icon">
            <a:extLst>
              <a:ext uri="{FF2B5EF4-FFF2-40B4-BE49-F238E27FC236}">
                <a16:creationId xmlns:a16="http://schemas.microsoft.com/office/drawing/2014/main" id="{CD153624-1B8E-427B-BB8D-B780FA9DA9AD}"/>
              </a:ext>
            </a:extLst>
          </p:cNvPr>
          <p:cNvGrpSpPr/>
          <p:nvPr/>
        </p:nvGrpSpPr>
        <p:grpSpPr>
          <a:xfrm>
            <a:off x="291332" y="2252760"/>
            <a:ext cx="852805" cy="852805"/>
            <a:chOff x="3233202" y="2517078"/>
            <a:chExt cx="852805" cy="85280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E7B7937-5E9C-4D89-AEE5-FAB7EE0875F3}"/>
                </a:ext>
              </a:extLst>
            </p:cNvPr>
            <p:cNvSpPr/>
            <p:nvPr/>
          </p:nvSpPr>
          <p:spPr>
            <a:xfrm>
              <a:off x="3233202" y="2517078"/>
              <a:ext cx="852805" cy="8528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 descr="Finger Tapping Icon">
              <a:extLst>
                <a:ext uri="{FF2B5EF4-FFF2-40B4-BE49-F238E27FC236}">
                  <a16:creationId xmlns:a16="http://schemas.microsoft.com/office/drawing/2014/main" id="{A9D7F744-DB76-47B3-888F-32D7372681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17047" y="2741868"/>
              <a:ext cx="285115" cy="403225"/>
            </a:xfrm>
            <a:custGeom>
              <a:avLst/>
              <a:gdLst>
                <a:gd name="connsiteX0" fmla="*/ 245507 w 640794"/>
                <a:gd name="connsiteY0" fmla="*/ 201930 h 904875"/>
                <a:gd name="connsiteX1" fmla="*/ 215979 w 640794"/>
                <a:gd name="connsiteY1" fmla="*/ 232410 h 904875"/>
                <a:gd name="connsiteX2" fmla="*/ 215979 w 640794"/>
                <a:gd name="connsiteY2" fmla="*/ 607695 h 904875"/>
                <a:gd name="connsiteX3" fmla="*/ 194072 w 640794"/>
                <a:gd name="connsiteY3" fmla="*/ 640079 h 904875"/>
                <a:gd name="connsiteX4" fmla="*/ 155972 w 640794"/>
                <a:gd name="connsiteY4" fmla="*/ 632460 h 904875"/>
                <a:gd name="connsiteX5" fmla="*/ 97869 w 640794"/>
                <a:gd name="connsiteY5" fmla="*/ 574357 h 904875"/>
                <a:gd name="connsiteX6" fmla="*/ 75962 w 640794"/>
                <a:gd name="connsiteY6" fmla="*/ 565785 h 904875"/>
                <a:gd name="connsiteX7" fmla="*/ 58817 w 640794"/>
                <a:gd name="connsiteY7" fmla="*/ 571500 h 904875"/>
                <a:gd name="connsiteX8" fmla="*/ 45482 w 640794"/>
                <a:gd name="connsiteY8" fmla="*/ 592454 h 904875"/>
                <a:gd name="connsiteX9" fmla="*/ 52149 w 640794"/>
                <a:gd name="connsiteY9" fmla="*/ 616267 h 904875"/>
                <a:gd name="connsiteX10" fmla="*/ 195977 w 640794"/>
                <a:gd name="connsiteY10" fmla="*/ 790575 h 904875"/>
                <a:gd name="connsiteX11" fmla="*/ 340757 w 640794"/>
                <a:gd name="connsiteY11" fmla="*/ 859155 h 904875"/>
                <a:gd name="connsiteX12" fmla="*/ 431244 w 640794"/>
                <a:gd name="connsiteY12" fmla="*/ 859155 h 904875"/>
                <a:gd name="connsiteX13" fmla="*/ 545544 w 640794"/>
                <a:gd name="connsiteY13" fmla="*/ 811530 h 904875"/>
                <a:gd name="connsiteX14" fmla="*/ 593169 w 640794"/>
                <a:gd name="connsiteY14" fmla="*/ 697230 h 904875"/>
                <a:gd name="connsiteX15" fmla="*/ 593169 w 640794"/>
                <a:gd name="connsiteY15" fmla="*/ 518160 h 904875"/>
                <a:gd name="connsiteX16" fmla="*/ 563642 w 640794"/>
                <a:gd name="connsiteY16" fmla="*/ 488632 h 904875"/>
                <a:gd name="connsiteX17" fmla="*/ 534114 w 640794"/>
                <a:gd name="connsiteY17" fmla="*/ 518160 h 904875"/>
                <a:gd name="connsiteX18" fmla="*/ 534114 w 640794"/>
                <a:gd name="connsiteY18" fmla="*/ 521017 h 904875"/>
                <a:gd name="connsiteX19" fmla="*/ 534114 w 640794"/>
                <a:gd name="connsiteY19" fmla="*/ 553402 h 904875"/>
                <a:gd name="connsiteX20" fmla="*/ 511254 w 640794"/>
                <a:gd name="connsiteY20" fmla="*/ 576262 h 904875"/>
                <a:gd name="connsiteX21" fmla="*/ 488394 w 640794"/>
                <a:gd name="connsiteY21" fmla="*/ 553402 h 904875"/>
                <a:gd name="connsiteX22" fmla="*/ 488394 w 640794"/>
                <a:gd name="connsiteY22" fmla="*/ 486727 h 904875"/>
                <a:gd name="connsiteX23" fmla="*/ 457914 w 640794"/>
                <a:gd name="connsiteY23" fmla="*/ 456247 h 904875"/>
                <a:gd name="connsiteX24" fmla="*/ 427434 w 640794"/>
                <a:gd name="connsiteY24" fmla="*/ 486727 h 904875"/>
                <a:gd name="connsiteX25" fmla="*/ 427434 w 640794"/>
                <a:gd name="connsiteY25" fmla="*/ 521970 h 904875"/>
                <a:gd name="connsiteX26" fmla="*/ 404574 w 640794"/>
                <a:gd name="connsiteY26" fmla="*/ 544830 h 904875"/>
                <a:gd name="connsiteX27" fmla="*/ 381714 w 640794"/>
                <a:gd name="connsiteY27" fmla="*/ 521970 h 904875"/>
                <a:gd name="connsiteX28" fmla="*/ 381714 w 640794"/>
                <a:gd name="connsiteY28" fmla="*/ 455295 h 904875"/>
                <a:gd name="connsiteX29" fmla="*/ 351234 w 640794"/>
                <a:gd name="connsiteY29" fmla="*/ 424815 h 904875"/>
                <a:gd name="connsiteX30" fmla="*/ 320754 w 640794"/>
                <a:gd name="connsiteY30" fmla="*/ 455295 h 904875"/>
                <a:gd name="connsiteX31" fmla="*/ 320754 w 640794"/>
                <a:gd name="connsiteY31" fmla="*/ 490537 h 904875"/>
                <a:gd name="connsiteX32" fmla="*/ 297894 w 640794"/>
                <a:gd name="connsiteY32" fmla="*/ 513397 h 904875"/>
                <a:gd name="connsiteX33" fmla="*/ 275034 w 640794"/>
                <a:gd name="connsiteY33" fmla="*/ 490537 h 904875"/>
                <a:gd name="connsiteX34" fmla="*/ 275034 w 640794"/>
                <a:gd name="connsiteY34" fmla="*/ 231457 h 904875"/>
                <a:gd name="connsiteX35" fmla="*/ 266462 w 640794"/>
                <a:gd name="connsiteY35" fmla="*/ 210502 h 904875"/>
                <a:gd name="connsiteX36" fmla="*/ 245507 w 640794"/>
                <a:gd name="connsiteY36" fmla="*/ 201930 h 904875"/>
                <a:gd name="connsiteX37" fmla="*/ 246459 w 640794"/>
                <a:gd name="connsiteY37" fmla="*/ 157162 h 904875"/>
                <a:gd name="connsiteX38" fmla="*/ 299799 w 640794"/>
                <a:gd name="connsiteY38" fmla="*/ 179069 h 904875"/>
                <a:gd name="connsiteX39" fmla="*/ 321707 w 640794"/>
                <a:gd name="connsiteY39" fmla="*/ 232410 h 904875"/>
                <a:gd name="connsiteX40" fmla="*/ 321707 w 640794"/>
                <a:gd name="connsiteY40" fmla="*/ 386714 h 904875"/>
                <a:gd name="connsiteX41" fmla="*/ 352187 w 640794"/>
                <a:gd name="connsiteY41" fmla="*/ 380047 h 904875"/>
                <a:gd name="connsiteX42" fmla="*/ 419814 w 640794"/>
                <a:gd name="connsiteY42" fmla="*/ 421957 h 904875"/>
                <a:gd name="connsiteX43" fmla="*/ 457914 w 640794"/>
                <a:gd name="connsiteY43" fmla="*/ 411480 h 904875"/>
                <a:gd name="connsiteX44" fmla="*/ 525542 w 640794"/>
                <a:gd name="connsiteY44" fmla="*/ 453390 h 904875"/>
                <a:gd name="connsiteX45" fmla="*/ 563642 w 640794"/>
                <a:gd name="connsiteY45" fmla="*/ 442912 h 904875"/>
                <a:gd name="connsiteX46" fmla="*/ 638889 w 640794"/>
                <a:gd name="connsiteY46" fmla="*/ 518160 h 904875"/>
                <a:gd name="connsiteX47" fmla="*/ 640794 w 640794"/>
                <a:gd name="connsiteY47" fmla="*/ 697230 h 904875"/>
                <a:gd name="connsiteX48" fmla="*/ 579834 w 640794"/>
                <a:gd name="connsiteY48" fmla="*/ 843915 h 904875"/>
                <a:gd name="connsiteX49" fmla="*/ 433149 w 640794"/>
                <a:gd name="connsiteY49" fmla="*/ 904875 h 904875"/>
                <a:gd name="connsiteX50" fmla="*/ 342662 w 640794"/>
                <a:gd name="connsiteY50" fmla="*/ 904875 h 904875"/>
                <a:gd name="connsiteX51" fmla="*/ 162639 w 640794"/>
                <a:gd name="connsiteY51" fmla="*/ 820102 h 904875"/>
                <a:gd name="connsiteX52" fmla="*/ 17859 w 640794"/>
                <a:gd name="connsiteY52" fmla="*/ 645795 h 904875"/>
                <a:gd name="connsiteX53" fmla="*/ 714 w 640794"/>
                <a:gd name="connsiteY53" fmla="*/ 585787 h 904875"/>
                <a:gd name="connsiteX54" fmla="*/ 34052 w 640794"/>
                <a:gd name="connsiteY54" fmla="*/ 533400 h 904875"/>
                <a:gd name="connsiteX55" fmla="*/ 131207 w 640794"/>
                <a:gd name="connsiteY55" fmla="*/ 542925 h 904875"/>
                <a:gd name="connsiteX56" fmla="*/ 171212 w 640794"/>
                <a:gd name="connsiteY56" fmla="*/ 582930 h 904875"/>
                <a:gd name="connsiteX57" fmla="*/ 171212 w 640794"/>
                <a:gd name="connsiteY57" fmla="*/ 233362 h 904875"/>
                <a:gd name="connsiteX58" fmla="*/ 246459 w 640794"/>
                <a:gd name="connsiteY58" fmla="*/ 157162 h 904875"/>
                <a:gd name="connsiteX59" fmla="*/ 393144 w 640794"/>
                <a:gd name="connsiteY59" fmla="*/ 61198 h 904875"/>
                <a:gd name="connsiteX60" fmla="*/ 409336 w 640794"/>
                <a:gd name="connsiteY60" fmla="*/ 67627 h 904875"/>
                <a:gd name="connsiteX61" fmla="*/ 409336 w 640794"/>
                <a:gd name="connsiteY61" fmla="*/ 100012 h 904875"/>
                <a:gd name="connsiteX62" fmla="*/ 355996 w 640794"/>
                <a:gd name="connsiteY62" fmla="*/ 153352 h 904875"/>
                <a:gd name="connsiteX63" fmla="*/ 339804 w 640794"/>
                <a:gd name="connsiteY63" fmla="*/ 160020 h 904875"/>
                <a:gd name="connsiteX64" fmla="*/ 323611 w 640794"/>
                <a:gd name="connsiteY64" fmla="*/ 153352 h 904875"/>
                <a:gd name="connsiteX65" fmla="*/ 323611 w 640794"/>
                <a:gd name="connsiteY65" fmla="*/ 120967 h 904875"/>
                <a:gd name="connsiteX66" fmla="*/ 376951 w 640794"/>
                <a:gd name="connsiteY66" fmla="*/ 67627 h 904875"/>
                <a:gd name="connsiteX67" fmla="*/ 393144 w 640794"/>
                <a:gd name="connsiteY67" fmla="*/ 61198 h 904875"/>
                <a:gd name="connsiteX68" fmla="*/ 97869 w 640794"/>
                <a:gd name="connsiteY68" fmla="*/ 61198 h 904875"/>
                <a:gd name="connsiteX69" fmla="*/ 114061 w 640794"/>
                <a:gd name="connsiteY69" fmla="*/ 67627 h 904875"/>
                <a:gd name="connsiteX70" fmla="*/ 167401 w 640794"/>
                <a:gd name="connsiteY70" fmla="*/ 120967 h 904875"/>
                <a:gd name="connsiteX71" fmla="*/ 167401 w 640794"/>
                <a:gd name="connsiteY71" fmla="*/ 153352 h 904875"/>
                <a:gd name="connsiteX72" fmla="*/ 151209 w 640794"/>
                <a:gd name="connsiteY72" fmla="*/ 160020 h 904875"/>
                <a:gd name="connsiteX73" fmla="*/ 135016 w 640794"/>
                <a:gd name="connsiteY73" fmla="*/ 153352 h 904875"/>
                <a:gd name="connsiteX74" fmla="*/ 81676 w 640794"/>
                <a:gd name="connsiteY74" fmla="*/ 100012 h 904875"/>
                <a:gd name="connsiteX75" fmla="*/ 81676 w 640794"/>
                <a:gd name="connsiteY75" fmla="*/ 67627 h 904875"/>
                <a:gd name="connsiteX76" fmla="*/ 97869 w 640794"/>
                <a:gd name="connsiteY76" fmla="*/ 61198 h 904875"/>
                <a:gd name="connsiteX77" fmla="*/ 245507 w 640794"/>
                <a:gd name="connsiteY77" fmla="*/ 0 h 904875"/>
                <a:gd name="connsiteX78" fmla="*/ 268367 w 640794"/>
                <a:gd name="connsiteY78" fmla="*/ 22860 h 904875"/>
                <a:gd name="connsiteX79" fmla="*/ 268367 w 640794"/>
                <a:gd name="connsiteY79" fmla="*/ 98108 h 904875"/>
                <a:gd name="connsiteX80" fmla="*/ 245507 w 640794"/>
                <a:gd name="connsiteY80" fmla="*/ 120968 h 904875"/>
                <a:gd name="connsiteX81" fmla="*/ 222647 w 640794"/>
                <a:gd name="connsiteY81" fmla="*/ 98108 h 904875"/>
                <a:gd name="connsiteX82" fmla="*/ 222647 w 640794"/>
                <a:gd name="connsiteY82" fmla="*/ 22860 h 904875"/>
                <a:gd name="connsiteX83" fmla="*/ 245507 w 640794"/>
                <a:gd name="connsiteY83" fmla="*/ 0 h 90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40794" h="904875">
                  <a:moveTo>
                    <a:pt x="245507" y="201930"/>
                  </a:moveTo>
                  <a:cubicBezTo>
                    <a:pt x="229314" y="201930"/>
                    <a:pt x="215979" y="216217"/>
                    <a:pt x="215979" y="232410"/>
                  </a:cubicBezTo>
                  <a:lnTo>
                    <a:pt x="215979" y="607695"/>
                  </a:lnTo>
                  <a:cubicBezTo>
                    <a:pt x="215979" y="621982"/>
                    <a:pt x="207407" y="634365"/>
                    <a:pt x="194072" y="640079"/>
                  </a:cubicBezTo>
                  <a:cubicBezTo>
                    <a:pt x="180737" y="645795"/>
                    <a:pt x="166449" y="642937"/>
                    <a:pt x="155972" y="632460"/>
                  </a:cubicBezTo>
                  <a:lnTo>
                    <a:pt x="97869" y="574357"/>
                  </a:lnTo>
                  <a:cubicBezTo>
                    <a:pt x="92154" y="568642"/>
                    <a:pt x="83582" y="565785"/>
                    <a:pt x="75962" y="565785"/>
                  </a:cubicBezTo>
                  <a:cubicBezTo>
                    <a:pt x="70247" y="565785"/>
                    <a:pt x="63579" y="567690"/>
                    <a:pt x="58817" y="571500"/>
                  </a:cubicBezTo>
                  <a:cubicBezTo>
                    <a:pt x="51197" y="576262"/>
                    <a:pt x="46434" y="583882"/>
                    <a:pt x="45482" y="592454"/>
                  </a:cubicBezTo>
                  <a:cubicBezTo>
                    <a:pt x="44529" y="601027"/>
                    <a:pt x="46434" y="609600"/>
                    <a:pt x="52149" y="616267"/>
                  </a:cubicBezTo>
                  <a:lnTo>
                    <a:pt x="195977" y="790575"/>
                  </a:lnTo>
                  <a:cubicBezTo>
                    <a:pt x="232172" y="834390"/>
                    <a:pt x="284559" y="859155"/>
                    <a:pt x="340757" y="859155"/>
                  </a:cubicBezTo>
                  <a:lnTo>
                    <a:pt x="431244" y="859155"/>
                  </a:lnTo>
                  <a:cubicBezTo>
                    <a:pt x="474107" y="859155"/>
                    <a:pt x="515064" y="842010"/>
                    <a:pt x="545544" y="811530"/>
                  </a:cubicBezTo>
                  <a:cubicBezTo>
                    <a:pt x="576024" y="781050"/>
                    <a:pt x="593169" y="741045"/>
                    <a:pt x="593169" y="697230"/>
                  </a:cubicBezTo>
                  <a:lnTo>
                    <a:pt x="593169" y="518160"/>
                  </a:lnTo>
                  <a:cubicBezTo>
                    <a:pt x="593169" y="501967"/>
                    <a:pt x="579834" y="488632"/>
                    <a:pt x="563642" y="488632"/>
                  </a:cubicBezTo>
                  <a:cubicBezTo>
                    <a:pt x="547449" y="488632"/>
                    <a:pt x="534114" y="501967"/>
                    <a:pt x="534114" y="518160"/>
                  </a:cubicBezTo>
                  <a:cubicBezTo>
                    <a:pt x="534114" y="519112"/>
                    <a:pt x="534114" y="520065"/>
                    <a:pt x="534114" y="521017"/>
                  </a:cubicBezTo>
                  <a:lnTo>
                    <a:pt x="534114" y="553402"/>
                  </a:lnTo>
                  <a:cubicBezTo>
                    <a:pt x="534114" y="565785"/>
                    <a:pt x="523637" y="576262"/>
                    <a:pt x="511254" y="576262"/>
                  </a:cubicBezTo>
                  <a:cubicBezTo>
                    <a:pt x="498872" y="576262"/>
                    <a:pt x="488394" y="565785"/>
                    <a:pt x="488394" y="553402"/>
                  </a:cubicBezTo>
                  <a:lnTo>
                    <a:pt x="488394" y="486727"/>
                  </a:lnTo>
                  <a:cubicBezTo>
                    <a:pt x="488394" y="469582"/>
                    <a:pt x="474107" y="456247"/>
                    <a:pt x="457914" y="456247"/>
                  </a:cubicBezTo>
                  <a:cubicBezTo>
                    <a:pt x="440769" y="456247"/>
                    <a:pt x="427434" y="470535"/>
                    <a:pt x="427434" y="486727"/>
                  </a:cubicBezTo>
                  <a:lnTo>
                    <a:pt x="427434" y="521970"/>
                  </a:lnTo>
                  <a:cubicBezTo>
                    <a:pt x="427434" y="534352"/>
                    <a:pt x="416957" y="544830"/>
                    <a:pt x="404574" y="544830"/>
                  </a:cubicBezTo>
                  <a:cubicBezTo>
                    <a:pt x="392192" y="544830"/>
                    <a:pt x="381714" y="534352"/>
                    <a:pt x="381714" y="521970"/>
                  </a:cubicBezTo>
                  <a:lnTo>
                    <a:pt x="381714" y="455295"/>
                  </a:lnTo>
                  <a:cubicBezTo>
                    <a:pt x="381714" y="438150"/>
                    <a:pt x="367427" y="424815"/>
                    <a:pt x="351234" y="424815"/>
                  </a:cubicBezTo>
                  <a:cubicBezTo>
                    <a:pt x="334089" y="424815"/>
                    <a:pt x="320754" y="439102"/>
                    <a:pt x="320754" y="455295"/>
                  </a:cubicBezTo>
                  <a:lnTo>
                    <a:pt x="320754" y="490537"/>
                  </a:lnTo>
                  <a:cubicBezTo>
                    <a:pt x="320754" y="502920"/>
                    <a:pt x="310277" y="513397"/>
                    <a:pt x="297894" y="513397"/>
                  </a:cubicBezTo>
                  <a:cubicBezTo>
                    <a:pt x="285512" y="513397"/>
                    <a:pt x="275034" y="502920"/>
                    <a:pt x="275034" y="490537"/>
                  </a:cubicBezTo>
                  <a:lnTo>
                    <a:pt x="275034" y="231457"/>
                  </a:lnTo>
                  <a:cubicBezTo>
                    <a:pt x="275034" y="223837"/>
                    <a:pt x="272177" y="216217"/>
                    <a:pt x="266462" y="210502"/>
                  </a:cubicBezTo>
                  <a:cubicBezTo>
                    <a:pt x="260747" y="204787"/>
                    <a:pt x="253127" y="201930"/>
                    <a:pt x="245507" y="201930"/>
                  </a:cubicBezTo>
                  <a:close/>
                  <a:moveTo>
                    <a:pt x="246459" y="157162"/>
                  </a:moveTo>
                  <a:cubicBezTo>
                    <a:pt x="266462" y="157162"/>
                    <a:pt x="285512" y="164782"/>
                    <a:pt x="299799" y="179069"/>
                  </a:cubicBezTo>
                  <a:cubicBezTo>
                    <a:pt x="314087" y="193357"/>
                    <a:pt x="321707" y="212407"/>
                    <a:pt x="321707" y="232410"/>
                  </a:cubicBezTo>
                  <a:lnTo>
                    <a:pt x="321707" y="386714"/>
                  </a:lnTo>
                  <a:cubicBezTo>
                    <a:pt x="331232" y="381952"/>
                    <a:pt x="341709" y="380047"/>
                    <a:pt x="352187" y="380047"/>
                  </a:cubicBezTo>
                  <a:cubicBezTo>
                    <a:pt x="381714" y="380047"/>
                    <a:pt x="407432" y="397192"/>
                    <a:pt x="419814" y="421957"/>
                  </a:cubicBezTo>
                  <a:cubicBezTo>
                    <a:pt x="431244" y="415289"/>
                    <a:pt x="443627" y="411480"/>
                    <a:pt x="457914" y="411480"/>
                  </a:cubicBezTo>
                  <a:cubicBezTo>
                    <a:pt x="487442" y="411480"/>
                    <a:pt x="513159" y="428625"/>
                    <a:pt x="525542" y="453390"/>
                  </a:cubicBezTo>
                  <a:cubicBezTo>
                    <a:pt x="536972" y="446722"/>
                    <a:pt x="549354" y="442912"/>
                    <a:pt x="563642" y="442912"/>
                  </a:cubicBezTo>
                  <a:cubicBezTo>
                    <a:pt x="604599" y="442912"/>
                    <a:pt x="638889" y="476250"/>
                    <a:pt x="638889" y="518160"/>
                  </a:cubicBezTo>
                  <a:lnTo>
                    <a:pt x="640794" y="697230"/>
                  </a:lnTo>
                  <a:cubicBezTo>
                    <a:pt x="640794" y="752475"/>
                    <a:pt x="618887" y="804862"/>
                    <a:pt x="579834" y="843915"/>
                  </a:cubicBezTo>
                  <a:cubicBezTo>
                    <a:pt x="540782" y="882967"/>
                    <a:pt x="488394" y="904875"/>
                    <a:pt x="433149" y="904875"/>
                  </a:cubicBezTo>
                  <a:lnTo>
                    <a:pt x="342662" y="904875"/>
                  </a:lnTo>
                  <a:cubicBezTo>
                    <a:pt x="273129" y="904875"/>
                    <a:pt x="207407" y="874395"/>
                    <a:pt x="162639" y="820102"/>
                  </a:cubicBezTo>
                  <a:lnTo>
                    <a:pt x="17859" y="645795"/>
                  </a:lnTo>
                  <a:cubicBezTo>
                    <a:pt x="3572" y="628650"/>
                    <a:pt x="-2143" y="606742"/>
                    <a:pt x="714" y="585787"/>
                  </a:cubicBezTo>
                  <a:cubicBezTo>
                    <a:pt x="4524" y="564832"/>
                    <a:pt x="15954" y="545782"/>
                    <a:pt x="34052" y="533400"/>
                  </a:cubicBezTo>
                  <a:cubicBezTo>
                    <a:pt x="64532" y="513397"/>
                    <a:pt x="105489" y="517207"/>
                    <a:pt x="131207" y="542925"/>
                  </a:cubicBezTo>
                  <a:lnTo>
                    <a:pt x="171212" y="582930"/>
                  </a:lnTo>
                  <a:lnTo>
                    <a:pt x="171212" y="233362"/>
                  </a:lnTo>
                  <a:cubicBezTo>
                    <a:pt x="171212" y="191452"/>
                    <a:pt x="204549" y="157162"/>
                    <a:pt x="246459" y="157162"/>
                  </a:cubicBezTo>
                  <a:close/>
                  <a:moveTo>
                    <a:pt x="393144" y="61198"/>
                  </a:moveTo>
                  <a:cubicBezTo>
                    <a:pt x="399097" y="61198"/>
                    <a:pt x="405050" y="63341"/>
                    <a:pt x="409336" y="67627"/>
                  </a:cubicBezTo>
                  <a:cubicBezTo>
                    <a:pt x="417909" y="76200"/>
                    <a:pt x="417909" y="91440"/>
                    <a:pt x="409336" y="100012"/>
                  </a:cubicBezTo>
                  <a:lnTo>
                    <a:pt x="355996" y="153352"/>
                  </a:lnTo>
                  <a:cubicBezTo>
                    <a:pt x="351234" y="158115"/>
                    <a:pt x="345519" y="160020"/>
                    <a:pt x="339804" y="160020"/>
                  </a:cubicBezTo>
                  <a:cubicBezTo>
                    <a:pt x="334089" y="160020"/>
                    <a:pt x="328374" y="158115"/>
                    <a:pt x="323611" y="153352"/>
                  </a:cubicBezTo>
                  <a:cubicBezTo>
                    <a:pt x="315039" y="144780"/>
                    <a:pt x="315039" y="129540"/>
                    <a:pt x="323611" y="120967"/>
                  </a:cubicBezTo>
                  <a:lnTo>
                    <a:pt x="376951" y="67627"/>
                  </a:lnTo>
                  <a:cubicBezTo>
                    <a:pt x="381238" y="63341"/>
                    <a:pt x="387191" y="61198"/>
                    <a:pt x="393144" y="61198"/>
                  </a:cubicBezTo>
                  <a:close/>
                  <a:moveTo>
                    <a:pt x="97869" y="61198"/>
                  </a:moveTo>
                  <a:cubicBezTo>
                    <a:pt x="103822" y="61198"/>
                    <a:pt x="109775" y="63341"/>
                    <a:pt x="114061" y="67627"/>
                  </a:cubicBezTo>
                  <a:lnTo>
                    <a:pt x="167401" y="120967"/>
                  </a:lnTo>
                  <a:cubicBezTo>
                    <a:pt x="175974" y="129540"/>
                    <a:pt x="175974" y="144780"/>
                    <a:pt x="167401" y="153352"/>
                  </a:cubicBezTo>
                  <a:cubicBezTo>
                    <a:pt x="162639" y="158115"/>
                    <a:pt x="156924" y="160020"/>
                    <a:pt x="151209" y="160020"/>
                  </a:cubicBezTo>
                  <a:cubicBezTo>
                    <a:pt x="145494" y="160020"/>
                    <a:pt x="139779" y="158115"/>
                    <a:pt x="135016" y="153352"/>
                  </a:cubicBezTo>
                  <a:lnTo>
                    <a:pt x="81676" y="100012"/>
                  </a:lnTo>
                  <a:cubicBezTo>
                    <a:pt x="73104" y="91440"/>
                    <a:pt x="73104" y="76200"/>
                    <a:pt x="81676" y="67627"/>
                  </a:cubicBezTo>
                  <a:cubicBezTo>
                    <a:pt x="85963" y="63341"/>
                    <a:pt x="91916" y="61198"/>
                    <a:pt x="97869" y="61198"/>
                  </a:cubicBezTo>
                  <a:close/>
                  <a:moveTo>
                    <a:pt x="245507" y="0"/>
                  </a:moveTo>
                  <a:cubicBezTo>
                    <a:pt x="257889" y="0"/>
                    <a:pt x="268367" y="10477"/>
                    <a:pt x="268367" y="22860"/>
                  </a:cubicBezTo>
                  <a:lnTo>
                    <a:pt x="268367" y="98108"/>
                  </a:lnTo>
                  <a:cubicBezTo>
                    <a:pt x="268367" y="110490"/>
                    <a:pt x="257889" y="120968"/>
                    <a:pt x="245507" y="120968"/>
                  </a:cubicBezTo>
                  <a:cubicBezTo>
                    <a:pt x="233124" y="120968"/>
                    <a:pt x="222647" y="111443"/>
                    <a:pt x="222647" y="98108"/>
                  </a:cubicBezTo>
                  <a:lnTo>
                    <a:pt x="222647" y="22860"/>
                  </a:lnTo>
                  <a:cubicBezTo>
                    <a:pt x="222647" y="10477"/>
                    <a:pt x="233124" y="0"/>
                    <a:pt x="24550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7042706-0F51-4BE2-B184-CC73891DD4E5}"/>
              </a:ext>
            </a:extLst>
          </p:cNvPr>
          <p:cNvSpPr txBox="1"/>
          <p:nvPr/>
        </p:nvSpPr>
        <p:spPr>
          <a:xfrm>
            <a:off x="1144137" y="2201333"/>
            <a:ext cx="1058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You’re the city’s foundational architects.</a:t>
            </a:r>
            <a:br>
              <a:rPr lang="en-US" dirty="0"/>
            </a:br>
            <a:r>
              <a:rPr lang="en-US" dirty="0"/>
              <a:t>Before building skyscrapers, roads, or power grids, you need to lay </a:t>
            </a:r>
            <a:r>
              <a:rPr lang="en-US" b="1" dirty="0"/>
              <a:t>strong, well-planned foundations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To do this in software, we use </a:t>
            </a:r>
            <a:r>
              <a:rPr lang="en-US" b="1" dirty="0"/>
              <a:t>SOLID principles</a:t>
            </a:r>
            <a:r>
              <a:rPr lang="en-US" dirty="0"/>
              <a:t> — essential guidelines to keep code clean, flexible, and scalable.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AB7E1E3-BDD6-4B0E-AC9D-6B2A54019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35" y="3191932"/>
            <a:ext cx="5041900" cy="336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9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9797-927C-4FC6-9ED1-3AE8AD2B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81267" cy="1399667"/>
          </a:xfrm>
        </p:spPr>
        <p:txBody>
          <a:bodyPr/>
          <a:lstStyle/>
          <a:p>
            <a:r>
              <a:rPr lang="en-US" sz="5000" dirty="0"/>
              <a:t>Why Does Good Design Matter? – City Analogy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257B2-01FD-42D4-B20D-610368FAFCF3}"/>
              </a:ext>
            </a:extLst>
          </p:cNvPr>
          <p:cNvSpPr txBox="1"/>
          <p:nvPr/>
        </p:nvSpPr>
        <p:spPr>
          <a:xfrm>
            <a:off x="169333" y="1854200"/>
            <a:ext cx="118533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Messy code can cause: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Rigidity:</a:t>
            </a:r>
            <a:r>
              <a:rPr lang="en-US" dirty="0"/>
              <a:t> Hard to change one thing without breaking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Fragility:</a:t>
            </a:r>
            <a:r>
              <a:rPr lang="en-US" dirty="0"/>
              <a:t> Small changes cause bugs in unrelated parts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Duplication:</a:t>
            </a:r>
            <a:r>
              <a:rPr lang="en-US" dirty="0"/>
              <a:t> Copy-pasted code everywhere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Difficulty Extending:</a:t>
            </a:r>
            <a:r>
              <a:rPr lang="en-US" dirty="0"/>
              <a:t> Adding features takes too long and introduces errors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69152B-2D05-40DD-8334-D75B7709B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66"/>
          <a:stretch/>
        </p:blipFill>
        <p:spPr>
          <a:xfrm>
            <a:off x="7603066" y="2553564"/>
            <a:ext cx="4529667" cy="25738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B873A2-FC03-4A81-9CA0-CB7CAA465E48}"/>
              </a:ext>
            </a:extLst>
          </p:cNvPr>
          <p:cNvSpPr txBox="1"/>
          <p:nvPr/>
        </p:nvSpPr>
        <p:spPr>
          <a:xfrm>
            <a:off x="169333" y="4072467"/>
            <a:ext cx="7230533" cy="175432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b="1" dirty="0"/>
              <a:t>City Analogy: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Imagine a city with tangled power lines, roads breaking easily, and services crashing.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what messy, tightly coupled code feels like.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prevent this, architects rely on principles — just like programmers rely on SOLID.</a:t>
            </a:r>
          </a:p>
        </p:txBody>
      </p:sp>
    </p:spTree>
    <p:extLst>
      <p:ext uri="{BB962C8B-B14F-4D97-AF65-F5344CB8AC3E}">
        <p14:creationId xmlns:p14="http://schemas.microsoft.com/office/powerpoint/2010/main" val="3097002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9797-927C-4FC6-9ED1-3AE8AD2B7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81267" cy="1399667"/>
          </a:xfrm>
        </p:spPr>
        <p:txBody>
          <a:bodyPr/>
          <a:lstStyle/>
          <a:p>
            <a:r>
              <a:rPr lang="en-US" sz="5000" dirty="0"/>
              <a:t>What Are SOLID Principles?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257B2-01FD-42D4-B20D-610368FAFCF3}"/>
              </a:ext>
            </a:extLst>
          </p:cNvPr>
          <p:cNvSpPr txBox="1"/>
          <p:nvPr/>
        </p:nvSpPr>
        <p:spPr>
          <a:xfrm>
            <a:off x="169333" y="1854200"/>
            <a:ext cx="118533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SOLID</a:t>
            </a:r>
            <a:r>
              <a:rPr lang="en-US" dirty="0"/>
              <a:t> is an acronym for five design principles that make code easier to maintain and extend: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</a:t>
            </a:r>
            <a:r>
              <a:rPr lang="en-US" dirty="0"/>
              <a:t>ingle Responsibility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</a:t>
            </a:r>
            <a:r>
              <a:rPr lang="en-US" dirty="0"/>
              <a:t>pen/Closed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</a:t>
            </a:r>
            <a:r>
              <a:rPr lang="en-US" dirty="0"/>
              <a:t>iskov’s Substitution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</a:t>
            </a:r>
            <a:r>
              <a:rPr lang="en-US" dirty="0"/>
              <a:t>nterface Segregation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</a:t>
            </a:r>
            <a:r>
              <a:rPr lang="en-US" dirty="0"/>
              <a:t>ependency Inversion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are like the blueprints for a strong city foundation.</a:t>
            </a:r>
          </a:p>
        </p:txBody>
      </p:sp>
      <p:sp>
        <p:nvSpPr>
          <p:cNvPr id="7" name="AutoShape 3" descr="SOLID Principles with Dart Programming Language by Examples | by Asım Ölmez  | Medium">
            <a:extLst>
              <a:ext uri="{FF2B5EF4-FFF2-40B4-BE49-F238E27FC236}">
                <a16:creationId xmlns:a16="http://schemas.microsoft.com/office/drawing/2014/main" id="{A81913C4-61DC-4B36-B3B7-94BE8C66F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239F05-E505-4364-B1D3-FF7B186EE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18" y="1536192"/>
            <a:ext cx="8467307" cy="591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99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Single Responsibility Principle (SRP)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SRP states:</a:t>
            </a:r>
            <a:endParaRPr lang="en-US" dirty="0"/>
          </a:p>
          <a:p>
            <a:r>
              <a:rPr lang="en-US" b="1" i="1" dirty="0"/>
              <a:t>“A class should have one, and only one, reason to change.”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means each class should have a single responsibility or job, and that responsibility should be encapsulated fully within the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 class handles multiple responsibilities, it becomes fragile and hard to maintain because changes related to one responsibility can break others.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93933" y="2175933"/>
            <a:ext cx="549486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SRP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FixRoads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"Fixing roads..."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RespondToEmergency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"Responding to emergency..."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ProcessCitizenRequest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"Processing citizen request..."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DA085-D980-4229-BF8C-38620EFADDF5}"/>
              </a:ext>
            </a:extLst>
          </p:cNvPr>
          <p:cNvSpPr txBox="1"/>
          <p:nvPr/>
        </p:nvSpPr>
        <p:spPr>
          <a:xfrm>
            <a:off x="354870" y="5308664"/>
            <a:ext cx="62492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Improves maintainability: </a:t>
            </a:r>
            <a:r>
              <a:rPr lang="en-US" sz="1200" dirty="0"/>
              <a:t>Changes to one responsibility don’t affect unrelated parts of the code.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Simplifies testing: </a:t>
            </a:r>
            <a:r>
              <a:rPr lang="en-US" sz="1200" dirty="0"/>
              <a:t>Smaller classes with one function are easier to test thoroughly.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Enables better reusability</a:t>
            </a:r>
            <a:r>
              <a:rPr lang="en-US" sz="1200" dirty="0"/>
              <a:t>: A class that does one thing well can be reused without unintended side effects.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Supports parallel development: </a:t>
            </a:r>
            <a:r>
              <a:rPr lang="en-US" sz="1200" dirty="0"/>
              <a:t>Multiple teams can work on different classes independently without conflicts.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5AE2D-5C93-4295-A741-C9C59D9605D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SRP Matters?</a:t>
            </a:r>
          </a:p>
        </p:txBody>
      </p:sp>
    </p:spTree>
    <p:extLst>
      <p:ext uri="{BB962C8B-B14F-4D97-AF65-F5344CB8AC3E}">
        <p14:creationId xmlns:p14="http://schemas.microsoft.com/office/powerpoint/2010/main" val="4149338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SRP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541867" y="1966247"/>
            <a:ext cx="5722300" cy="43396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RoadMaintenanceService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FixRoads()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"Fixing roads..."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EmergencyResponseService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RespondToEmergency()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"Responding to emergency..."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CitizenRequestService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ProcessCitizenRequest()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"Processing citizen request..."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818391-C0BE-400D-AA8C-030D194F4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332" y="-298346"/>
            <a:ext cx="5233873" cy="22645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349C7F-3224-4F0B-901C-B6273A3A4A38}"/>
              </a:ext>
            </a:extLst>
          </p:cNvPr>
          <p:cNvSpPr txBox="1"/>
          <p:nvPr/>
        </p:nvSpPr>
        <p:spPr>
          <a:xfrm>
            <a:off x="6264167" y="1966247"/>
            <a:ext cx="592783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RoadMaintenanceService _roadService;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EmergencyResponseService _emergencyService;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CitizenRequestService _citizenService;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(RoadMaintenanceService roadService,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EmergencyResponseService emergencyService,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CitizenRequestService citizenService)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_roadService = roadService;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_emergencyService = emergencyService;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_citizenService = citizenService;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HandleCityOperations()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roadService.FixRoads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emergencyService.RespondToEmergency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citizenService.ProcessCitizenRequest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2826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Open/Closed Principle (OCP)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OCP states:</a:t>
            </a:r>
            <a:endParaRPr lang="en-US" dirty="0"/>
          </a:p>
          <a:p>
            <a:r>
              <a:rPr lang="en-US" b="1" i="1" dirty="0"/>
              <a:t>“Software entities (classes, modules, functions, etc.) should be open for extension, but closed for modification.”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Meaning:</a:t>
            </a:r>
            <a:r>
              <a:rPr lang="en-US" dirty="0"/>
              <a:t> Add new functionality by </a:t>
            </a:r>
            <a:r>
              <a:rPr lang="en-US" b="1" dirty="0"/>
              <a:t>adding code</a:t>
            </a:r>
            <a:r>
              <a:rPr lang="en-US" dirty="0"/>
              <a:t>, not changing existing tested code.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OCP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Building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Type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(Type ==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"House"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House."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(Type ==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"Hospital"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Hospital."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generic building."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Protects existing, tested code from bugs.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Makes adding features faster and safer.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OCP Matters?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75F73B-4109-40F8-A550-E0FA85C29F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55" t="852" r="15669"/>
          <a:stretch/>
        </p:blipFill>
        <p:spPr>
          <a:xfrm>
            <a:off x="9129986" y="329130"/>
            <a:ext cx="2858815" cy="241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17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6B32C-F921-4D31-85C5-63BB3D4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OCP Continued…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CCAFF-F60C-4630-A365-44A8CE07A8F0}"/>
              </a:ext>
            </a:extLst>
          </p:cNvPr>
          <p:cNvSpPr txBox="1"/>
          <p:nvPr/>
        </p:nvSpPr>
        <p:spPr>
          <a:xfrm>
            <a:off x="541866" y="1966247"/>
            <a:ext cx="7099155" cy="267765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IBuilding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House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House."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Hospital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Hospital."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FEB9D4-6030-4863-ABD8-4159B3356A02}"/>
              </a:ext>
            </a:extLst>
          </p:cNvPr>
          <p:cNvSpPr txBox="1"/>
          <p:nvPr/>
        </p:nvSpPr>
        <p:spPr>
          <a:xfrm>
            <a:off x="7748902" y="1966247"/>
            <a:ext cx="4298731" cy="13849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CityManager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Build(IBuilding building)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building.Construct();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D03078-AABE-47B8-BF39-9B8EEF6961B2}"/>
              </a:ext>
            </a:extLst>
          </p:cNvPr>
          <p:cNvSpPr txBox="1"/>
          <p:nvPr/>
        </p:nvSpPr>
        <p:spPr>
          <a:xfrm>
            <a:off x="7748902" y="3361752"/>
            <a:ext cx="4298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CityManager doesn’t change to support new building types — it’s closed for </a:t>
            </a:r>
            <a:r>
              <a:rPr lang="en-US" sz="1200" b="1" i="1" dirty="0"/>
              <a:t>modification</a:t>
            </a:r>
            <a:r>
              <a:rPr lang="en-US" sz="1200" i="1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7DD3A9-B02A-4338-9978-122265183718}"/>
              </a:ext>
            </a:extLst>
          </p:cNvPr>
          <p:cNvSpPr txBox="1"/>
          <p:nvPr/>
        </p:nvSpPr>
        <p:spPr>
          <a:xfrm>
            <a:off x="541867" y="5200336"/>
            <a:ext cx="7099154" cy="8309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Library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IBuilding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Construct() =&gt;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"Constructing a Library."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B4F554-A2F7-4368-870A-85322B0DA5CF}"/>
              </a:ext>
            </a:extLst>
          </p:cNvPr>
          <p:cNvSpPr txBox="1"/>
          <p:nvPr/>
        </p:nvSpPr>
        <p:spPr>
          <a:xfrm>
            <a:off x="911923" y="6103665"/>
            <a:ext cx="4298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Adding new buildings means adding new code — no changes to existing classes.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47AB4-6543-4CEE-9A9B-C38BAC7F78AD}"/>
              </a:ext>
            </a:extLst>
          </p:cNvPr>
          <p:cNvSpPr txBox="1"/>
          <p:nvPr/>
        </p:nvSpPr>
        <p:spPr>
          <a:xfrm>
            <a:off x="7748902" y="5188156"/>
            <a:ext cx="4298731" cy="83099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CityManager cityManager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CityManager();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IBuilding library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Library();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cityManager.Build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(library);  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 Output: Constructing a Library.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95270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5CFDE-8310-48F9-8CAB-5E621DFA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dirty="0"/>
              <a:t>Liskov’s Substitution Principle (LSP)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8B616-CE53-42DD-AC9F-DA3E7E3F1D95}"/>
              </a:ext>
            </a:extLst>
          </p:cNvPr>
          <p:cNvSpPr txBox="1"/>
          <p:nvPr/>
        </p:nvSpPr>
        <p:spPr>
          <a:xfrm>
            <a:off x="330200" y="2023533"/>
            <a:ext cx="609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LSP states:</a:t>
            </a:r>
            <a:endParaRPr lang="en-US" dirty="0"/>
          </a:p>
          <a:p>
            <a:r>
              <a:rPr lang="en-US" b="1" i="1" dirty="0"/>
              <a:t>“Subtypes must be substitutable for their base types without breaking the correctness of the program.”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LSP is about designing your class hierarchies so that objects of derived classes can replace objects of the base class without affecting the program’s correctness. It means any function using a base class reference should work perfectly with any subclass instance—no surprises, no errors.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F7AAF0-C182-4E07-AE8D-23C3C2D9F53E}"/>
              </a:ext>
            </a:extLst>
          </p:cNvPr>
          <p:cNvSpPr txBox="1"/>
          <p:nvPr/>
        </p:nvSpPr>
        <p:spPr>
          <a:xfrm>
            <a:off x="6450871" y="2175933"/>
            <a:ext cx="553793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violating LSP</a:t>
            </a:r>
            <a:b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WaterPipe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abstract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StandardPipe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"Carrying water through standard pipe."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BrokenPipe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WaterPipe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CarryWater()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"Pipe is broken and leaks water!"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98841-513D-440C-9E22-31F97A7D3FE6}"/>
              </a:ext>
            </a:extLst>
          </p:cNvPr>
          <p:cNvSpPr txBox="1"/>
          <p:nvPr/>
        </p:nvSpPr>
        <p:spPr>
          <a:xfrm>
            <a:off x="354870" y="5308664"/>
            <a:ext cx="6249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dirty="0"/>
              <a:t>This ensures polymorphism works safely and reliably. When violated, subclasses may break expectations, causing runtime failures or unpredictable behavior.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865C0-77BA-46A2-AB29-E80693F4AC0A}"/>
              </a:ext>
            </a:extLst>
          </p:cNvPr>
          <p:cNvSpPr txBox="1"/>
          <p:nvPr/>
        </p:nvSpPr>
        <p:spPr>
          <a:xfrm>
            <a:off x="330200" y="4939332"/>
            <a:ext cx="244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LSP Matters?</a:t>
            </a:r>
          </a:p>
        </p:txBody>
      </p:sp>
    </p:spTree>
    <p:extLst>
      <p:ext uri="{BB962C8B-B14F-4D97-AF65-F5344CB8AC3E}">
        <p14:creationId xmlns:p14="http://schemas.microsoft.com/office/powerpoint/2010/main" val="140492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0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86CD90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930376_win32_partially" id="{10637AC0-AFC5-4ECC-A6C8-54A3CB58B447}" vid="{36C0B417-512F-4042-8BD4-5638F572EA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43B1BF-65BC-4B0E-8E52-87CEF13383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EBEE47-E975-4F93-A8CC-93D51AEF41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63F421-273F-45B7-A4F8-16DA506884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Learn to draw</Template>
  <TotalTime>2772</TotalTime>
  <Words>1281</Words>
  <Application>Microsoft Office PowerPoint</Application>
  <PresentationFormat>Widescreen</PresentationFormat>
  <Paragraphs>230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Consolas</vt:lpstr>
      <vt:lpstr>Office Theme</vt:lpstr>
      <vt:lpstr>Advanced Object-Oriented Programming (C#)</vt:lpstr>
      <vt:lpstr>Story Framework Recap</vt:lpstr>
      <vt:lpstr>Why Does Good Design Matter? – City Analogy</vt:lpstr>
      <vt:lpstr>What Are SOLID Principles?</vt:lpstr>
      <vt:lpstr>Single Responsibility Principle (SRP)</vt:lpstr>
      <vt:lpstr>SRP Continued…</vt:lpstr>
      <vt:lpstr>Open/Closed Principle (OCP)</vt:lpstr>
      <vt:lpstr>OCP Continued…</vt:lpstr>
      <vt:lpstr>Liskov’s Substitution Principle (LSP)</vt:lpstr>
      <vt:lpstr>LSP Continued…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Object-Oriented Programming (C#)</dc:title>
  <dc:creator>Awais Baig</dc:creator>
  <cp:lastModifiedBy>Awais Baig</cp:lastModifiedBy>
  <cp:revision>92</cp:revision>
  <dcterms:created xsi:type="dcterms:W3CDTF">2025-07-07T12:55:42Z</dcterms:created>
  <dcterms:modified xsi:type="dcterms:W3CDTF">2025-07-31T07:47:29Z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